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Corbel"/>
      <p:regular r:id="rId21"/>
      <p:bold r:id="rId22"/>
      <p:italic r:id="rId23"/>
      <p:boldItalic r:id="rId24"/>
    </p:embeddedFont>
    <p:embeddedFont>
      <p:font typeface="Arial Black"/>
      <p:regular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6" roundtripDataSignature="AMtx7miwBTs8OtJGnOEbFmgERKq+jE/8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orbel-bold.fntdata"/><Relationship Id="rId21" Type="http://schemas.openxmlformats.org/officeDocument/2006/relationships/font" Target="fonts/Corbel-regular.fntdata"/><Relationship Id="rId24" Type="http://schemas.openxmlformats.org/officeDocument/2006/relationships/font" Target="fonts/Corbel-boldItalic.fntdata"/><Relationship Id="rId23" Type="http://schemas.openxmlformats.org/officeDocument/2006/relationships/font" Target="fonts/Corbel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ArialBlac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4" name="Google Shape;30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10aa99a07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210aa99a07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210aa99a07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19ee03db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2219ee03db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9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9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22;p1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Google Shape;23;p1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19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9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27" name="Google Shape;27;p1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9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39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5" name="Google Shape;95;p3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3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0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01" name="Google Shape;101;p4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2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2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16" name="Google Shape;116;p32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2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2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3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122" name="Google Shape;122;p53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123" name="Google Shape;123;p5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1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1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1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51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31" name="Google Shape;131;p51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" name="Google Shape;133;p51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sz="7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51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7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135" name="Google Shape;135;p5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1"/>
          <p:cNvSpPr txBox="1"/>
          <p:nvPr>
            <p:ph idx="12" type="sldNum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2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52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Arial Black"/>
              <a:buNone/>
              <a:defRPr b="0"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52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2" name="Google Shape;142;p52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2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4" name="Google Shape;144;p52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145" name="Google Shape;145;p52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2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52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4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4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689C9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151" name="Google Shape;151;p54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152" name="Google Shape;152;p54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689C9B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153" name="Google Shape;153;p54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154" name="Google Shape;154;p54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54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54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5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55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55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6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56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b="0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56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165" name="Google Shape;165;p56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66" name="Google Shape;166;p56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56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8" name="Google Shape;168;p56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9" name="Google Shape;169;p5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p56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7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 Black"/>
              <a:buNone/>
              <a:defRPr b="0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57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DDD8D8"/>
          </a:solidFill>
          <a:ln>
            <a:noFill/>
          </a:ln>
        </p:spPr>
      </p:sp>
      <p:sp>
        <p:nvSpPr>
          <p:cNvPr id="176" name="Google Shape;176;p57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44696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177" name="Google Shape;177;p5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8" name="Google Shape;178;p57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9" name="Google Shape;179;p5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5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8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58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85" name="Google Shape;185;p5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9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59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4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4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4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4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4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191" name="Google Shape;191;p5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5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5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3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3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b="0"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33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3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7" name="Google Shape;47;p33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48" name="Google Shape;48;p33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33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33"/>
          <p:cNvSpPr txBox="1"/>
          <p:nvPr>
            <p:ph idx="12" type="sldNum"/>
          </p:nvPr>
        </p:nvSpPr>
        <p:spPr>
          <a:xfrm>
            <a:off x="843702" y="2506133"/>
            <a:ext cx="1188298" cy="720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4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4" name="Google Shape;54;p34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5" name="Google Shape;55;p34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4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61" name="Google Shape;61;p35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62" name="Google Shape;62;p35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63" name="Google Shape;63;p35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64" name="Google Shape;64;p35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5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6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6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7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7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59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59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75" name="Google Shape;75;p37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76" name="Google Shape;76;p3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8" name="Google Shape;78;p37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Google Shape;79;p3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7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" name="Google Shape;81;p3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8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8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8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E1DFDF"/>
          </a:solidFill>
          <a:ln>
            <a:noFill/>
          </a:ln>
        </p:spPr>
      </p:sp>
      <p:sp>
        <p:nvSpPr>
          <p:cNvPr id="86" name="Google Shape;86;p38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9E361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87" name="Google Shape;87;p3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8" name="Google Shape;88;p3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9" name="Google Shape;89;p3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3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b="0" i="0" sz="54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8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9E3611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9E361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" name="Google Shape;12;p1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grpSp>
        <p:nvGrpSpPr>
          <p:cNvPr id="14" name="Google Shape;14;p1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Google Shape;15;p1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1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 Black"/>
              <a:buNone/>
              <a:defRPr b="0" i="0" sz="48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959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959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689C9B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6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26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grpSp>
        <p:nvGrpSpPr>
          <p:cNvPr id="109" name="Google Shape;109;p26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0" name="Google Shape;110;p26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1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6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26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</a:pPr>
            <a:r>
              <a:rPr lang="en-US" sz="8000"/>
              <a:t>HARNEY SOIL AND WATER CONSERVATION DISTRICT</a:t>
            </a:r>
            <a:endParaRPr/>
          </a:p>
        </p:txBody>
      </p:sp>
      <p:sp>
        <p:nvSpPr>
          <p:cNvPr id="199" name="Google Shape;199;p1"/>
          <p:cNvSpPr txBox="1"/>
          <p:nvPr>
            <p:ph idx="1" type="subTitle"/>
          </p:nvPr>
        </p:nvSpPr>
        <p:spPr>
          <a:xfrm>
            <a:off x="1288508" y="5114676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</a:pPr>
            <a:r>
              <a:rPr lang="en-US"/>
              <a:t>Annual Meeting 2/23/2023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/>
          <p:nvPr>
            <p:ph type="title"/>
          </p:nvPr>
        </p:nvSpPr>
        <p:spPr>
          <a:xfrm>
            <a:off x="6426326" y="484632"/>
            <a:ext cx="4701921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Harney Basin </a:t>
            </a:r>
            <a:endParaRPr/>
          </a:p>
        </p:txBody>
      </p:sp>
      <p:sp>
        <p:nvSpPr>
          <p:cNvPr id="283" name="Google Shape;283;p46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284" name="Google Shape;284;p46"/>
          <p:cNvSpPr txBox="1"/>
          <p:nvPr>
            <p:ph idx="2" type="body"/>
          </p:nvPr>
        </p:nvSpPr>
        <p:spPr>
          <a:xfrm>
            <a:off x="6864966" y="2380488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Title 2 (Weeds)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Forest Fringe (NRCS)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SONEC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Groundwater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HB 3142 (low priority area)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Joint Chiefs </a:t>
            </a:r>
            <a:endParaRPr/>
          </a:p>
        </p:txBody>
      </p:sp>
      <p:pic>
        <p:nvPicPr>
          <p:cNvPr id="285" name="Google Shape;28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119" y="214313"/>
            <a:ext cx="5362575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7"/>
          <p:cNvSpPr txBox="1"/>
          <p:nvPr>
            <p:ph type="title"/>
          </p:nvPr>
        </p:nvSpPr>
        <p:spPr>
          <a:xfrm>
            <a:off x="6549716" y="489857"/>
            <a:ext cx="5293941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Riley Area</a:t>
            </a:r>
            <a:endParaRPr/>
          </a:p>
        </p:txBody>
      </p:sp>
      <p:sp>
        <p:nvSpPr>
          <p:cNvPr id="291" name="Google Shape;291;p47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292" name="Google Shape;292;p47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Title 2 (Weeds)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Forest Fringe (NRCS)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SONEC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Groundwater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HB 3142 (Medium priority area)</a:t>
            </a:r>
            <a:endParaRPr/>
          </a:p>
        </p:txBody>
      </p:sp>
      <p:pic>
        <p:nvPicPr>
          <p:cNvPr id="293" name="Google Shape;29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4490" y="214312"/>
            <a:ext cx="5400675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6096000" y="484632"/>
            <a:ext cx="5032248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Stinkingwater Area </a:t>
            </a:r>
            <a:endParaRPr/>
          </a:p>
        </p:txBody>
      </p:sp>
      <p:sp>
        <p:nvSpPr>
          <p:cNvPr id="299" name="Google Shape;299;p48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2" type="body"/>
          </p:nvPr>
        </p:nvSpPr>
        <p:spPr>
          <a:xfrm>
            <a:off x="6566793" y="2372669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Stinkingwater RCPP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Sage Grouse RCPP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Grants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Grants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FIP 3.0 for SG</a:t>
            </a:r>
            <a:endParaRPr/>
          </a:p>
        </p:txBody>
      </p:sp>
      <p:pic>
        <p:nvPicPr>
          <p:cNvPr id="301" name="Google Shape;30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4734" y="92749"/>
            <a:ext cx="3865108" cy="667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title"/>
          </p:nvPr>
        </p:nvSpPr>
        <p:spPr>
          <a:xfrm>
            <a:off x="6749142" y="484632"/>
            <a:ext cx="4379105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Steens Area</a:t>
            </a:r>
            <a:endParaRPr/>
          </a:p>
        </p:txBody>
      </p:sp>
      <p:sp>
        <p:nvSpPr>
          <p:cNvPr id="307" name="Google Shape;307;p49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308" name="Google Shape;308;p49"/>
          <p:cNvSpPr txBox="1"/>
          <p:nvPr>
            <p:ph idx="2" type="body"/>
          </p:nvPr>
        </p:nvSpPr>
        <p:spPr>
          <a:xfrm>
            <a:off x="7039138" y="2078736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Sage Grouse RCPP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FIP 3.0 for SG</a:t>
            </a:r>
            <a:endParaRPr/>
          </a:p>
        </p:txBody>
      </p:sp>
      <p:pic>
        <p:nvPicPr>
          <p:cNvPr id="309" name="Google Shape;30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794" y="214320"/>
            <a:ext cx="6276975" cy="642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/>
          <p:nvPr>
            <p:ph type="title"/>
          </p:nvPr>
        </p:nvSpPr>
        <p:spPr>
          <a:xfrm>
            <a:off x="2641309" y="235312"/>
            <a:ext cx="6909381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Fields/South County</a:t>
            </a:r>
            <a:endParaRPr/>
          </a:p>
        </p:txBody>
      </p:sp>
      <p:sp>
        <p:nvSpPr>
          <p:cNvPr id="315" name="Google Shape;315;p50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316" name="Google Shape;316;p50"/>
          <p:cNvSpPr txBox="1"/>
          <p:nvPr>
            <p:ph idx="2" type="body"/>
          </p:nvPr>
        </p:nvSpPr>
        <p:spPr>
          <a:xfrm>
            <a:off x="7717973" y="2244634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Small Grants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Grants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FIP 3.0 for SG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pic>
        <p:nvPicPr>
          <p:cNvPr id="317" name="Google Shape;31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735" y="1610121"/>
            <a:ext cx="7596189" cy="4878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10aa99a076_0_0"/>
          <p:cNvSpPr txBox="1"/>
          <p:nvPr>
            <p:ph type="title"/>
          </p:nvPr>
        </p:nvSpPr>
        <p:spPr>
          <a:xfrm>
            <a:off x="959648" y="18338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24" name="Google Shape;324;g210aa99a076_0_0"/>
          <p:cNvSpPr txBox="1"/>
          <p:nvPr>
            <p:ph idx="1" type="body"/>
          </p:nvPr>
        </p:nvSpPr>
        <p:spPr>
          <a:xfrm>
            <a:off x="1069848" y="2121408"/>
            <a:ext cx="10058400" cy="4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/>
          </a:p>
        </p:txBody>
      </p:sp>
      <p:pic>
        <p:nvPicPr>
          <p:cNvPr id="325" name="Google Shape;325;g210aa99a076_0_0"/>
          <p:cNvPicPr preferRelativeResize="0"/>
          <p:nvPr/>
        </p:nvPicPr>
        <p:blipFill rotWithShape="1">
          <a:blip r:embed="rId3">
            <a:alphaModFix/>
          </a:blip>
          <a:srcRect b="2294" l="-1040" r="1040" t="14819"/>
          <a:stretch/>
        </p:blipFill>
        <p:spPr>
          <a:xfrm>
            <a:off x="423105" y="1093275"/>
            <a:ext cx="11131496" cy="536864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10aa99a076_0_0"/>
          <p:cNvSpPr/>
          <p:nvPr/>
        </p:nvSpPr>
        <p:spPr>
          <a:xfrm>
            <a:off x="490400" y="183375"/>
            <a:ext cx="11217300" cy="7050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12700">
            <a:solidFill>
              <a:srgbClr val="A5944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Partnership and Collaboration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9"/>
          <p:cNvSpPr txBox="1"/>
          <p:nvPr>
            <p:ph type="title"/>
          </p:nvPr>
        </p:nvSpPr>
        <p:spPr>
          <a:xfrm>
            <a:off x="999697" y="336747"/>
            <a:ext cx="4675545" cy="19890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orbel"/>
              <a:buNone/>
            </a:pPr>
            <a:r>
              <a:rPr lang="en-US" sz="3400"/>
              <a:t>Harney SWCD Board of Directors</a:t>
            </a:r>
            <a:endParaRPr/>
          </a:p>
        </p:txBody>
      </p:sp>
      <p:sp>
        <p:nvSpPr>
          <p:cNvPr id="205" name="Google Shape;205;p79"/>
          <p:cNvSpPr txBox="1"/>
          <p:nvPr/>
        </p:nvSpPr>
        <p:spPr>
          <a:xfrm>
            <a:off x="565079" y="2197354"/>
            <a:ext cx="5425656" cy="3354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1: Susan Doverspike</a:t>
            </a:r>
            <a:endParaRPr b="0" i="0" sz="26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2: Scott Franklin</a:t>
            </a:r>
            <a:r>
              <a:rPr b="0" i="0" lang="en-US" sz="2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(Vice Chair)</a:t>
            </a:r>
            <a:endParaRPr b="0" i="0" sz="2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3: Carol Dunten</a:t>
            </a:r>
            <a:endParaRPr b="0" i="0" sz="26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4: Stacy Davies</a:t>
            </a:r>
            <a:endParaRPr b="0" i="0" sz="2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Zone 5: Ken Bentz</a:t>
            </a:r>
            <a:endParaRPr b="0" i="0" sz="2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 large 1: Ryan Peila (Sec/Treas)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2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At Large 2: Jeff Hussey (Chair)</a:t>
            </a:r>
            <a:endParaRPr b="0" i="0" sz="2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6" name="Google Shape;206;p79"/>
          <p:cNvSpPr txBox="1"/>
          <p:nvPr>
            <p:ph idx="1" type="body"/>
          </p:nvPr>
        </p:nvSpPr>
        <p:spPr>
          <a:xfrm>
            <a:off x="6973958" y="2121408"/>
            <a:ext cx="4154289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/>
          </a:p>
        </p:txBody>
      </p:sp>
      <p:graphicFrame>
        <p:nvGraphicFramePr>
          <p:cNvPr id="207" name="Google Shape;207;p79"/>
          <p:cNvGraphicFramePr/>
          <p:nvPr/>
        </p:nvGraphicFramePr>
        <p:xfrm>
          <a:off x="5675242" y="-1184"/>
          <a:ext cx="5300278" cy="6859184"/>
        </p:xfrm>
        <a:graphic>
          <a:graphicData uri="http://schemas.openxmlformats.org/presentationml/2006/ole">
            <mc:AlternateContent>
              <mc:Choice Requires="v">
                <p:oleObj r:id="rId4" imgH="6859184" imgW="5300278" progId="Acrobat.Document.DC" spid="_x0000_s1">
                  <p:embed/>
                </p:oleObj>
              </mc:Choice>
              <mc:Fallback>
                <p:oleObj r:id="rId5" imgH="6859184" imgW="5300278" progId="Acrobat.Document.DC">
                  <p:embed/>
                  <p:pic>
                    <p:nvPicPr>
                      <p:cNvPr id="207" name="Google Shape;207;p7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675242" y="-1184"/>
                        <a:ext cx="5300278" cy="6859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3752" y="0"/>
            <a:ext cx="9263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0"/>
          <p:cNvSpPr txBox="1"/>
          <p:nvPr>
            <p:ph type="title"/>
          </p:nvPr>
        </p:nvSpPr>
        <p:spPr>
          <a:xfrm>
            <a:off x="4595748" y="202450"/>
            <a:ext cx="2199000" cy="16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dk1"/>
                </a:solidFill>
              </a:rPr>
              <a:t>STAFF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4" name="Google Shape;214;p80"/>
          <p:cNvSpPr txBox="1"/>
          <p:nvPr>
            <p:ph idx="1" type="body"/>
          </p:nvPr>
        </p:nvSpPr>
        <p:spPr>
          <a:xfrm>
            <a:off x="930700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/>
              <a:t>Jason Kesling, District Manager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/>
              <a:t>Barbara Pearson, Administration Assistant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/>
              <a:t>Sarah Mundy, CCAA Coordinator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/>
              <a:t>Danielle Reynolds, NRCS Partner Biologist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/>
              <a:t>Tyler Goss, Harney CWMA Coordinator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/>
              <a:t>Sam Artaiz, SONEC Partner Biologist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3200"/>
              <a:t>Breanna O’Connor, CCAA/Ag Water Specialist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MISSION</a:t>
            </a:r>
            <a:endParaRPr/>
          </a:p>
        </p:txBody>
      </p:sp>
      <p:sp>
        <p:nvSpPr>
          <p:cNvPr id="220" name="Google Shape;220;p2"/>
          <p:cNvSpPr txBox="1"/>
          <p:nvPr/>
        </p:nvSpPr>
        <p:spPr>
          <a:xfrm>
            <a:off x="1773382" y="1736436"/>
            <a:ext cx="850678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To conserve, protect and enhance natural resources for the social, economic, and environmental benefit of the people of Harney County.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21" name="Google Shape;2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00638" y="2524438"/>
            <a:ext cx="8388823" cy="419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5824" y="2378724"/>
            <a:ext cx="6925656" cy="462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219ee03db9_0_0"/>
          <p:cNvSpPr txBox="1"/>
          <p:nvPr>
            <p:ph type="title"/>
          </p:nvPr>
        </p:nvSpPr>
        <p:spPr>
          <a:xfrm>
            <a:off x="2832658" y="148342"/>
            <a:ext cx="65268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Current Programs 				</a:t>
            </a:r>
            <a:endParaRPr/>
          </a:p>
        </p:txBody>
      </p:sp>
      <p:sp>
        <p:nvSpPr>
          <p:cNvPr id="228" name="Google Shape;228;g2219ee03db9_0_0"/>
          <p:cNvSpPr txBox="1"/>
          <p:nvPr>
            <p:ph idx="1" type="body"/>
          </p:nvPr>
        </p:nvSpPr>
        <p:spPr>
          <a:xfrm>
            <a:off x="452514" y="1047587"/>
            <a:ext cx="10058400" cy="54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Sage grouse Candidate Conservation Agreement with Assurances (CCAA)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SONEC Wetlands (Southern Oregon/Northeastern California)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Harney Cooperative Weed Management Area (CWMA)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Groundwater Outreach Programs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OWEB Small Grants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Range Drill Rental 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Solar Trailers Rental</a:t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</a:pPr>
            <a:r>
              <a:rPr lang="en-US" sz="2800"/>
              <a:t>Silvies River Focus Area (ODA)</a:t>
            </a:r>
            <a:endParaRPr/>
          </a:p>
        </p:txBody>
      </p:sp>
      <p:pic>
        <p:nvPicPr>
          <p:cNvPr id="229" name="Google Shape;229;g2219ee03db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9495" y="3429000"/>
            <a:ext cx="4330250" cy="361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"/>
          <p:cNvSpPr txBox="1"/>
          <p:nvPr>
            <p:ph type="title"/>
          </p:nvPr>
        </p:nvSpPr>
        <p:spPr>
          <a:xfrm>
            <a:off x="1052023" y="2033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Font typeface="Rockwell"/>
              <a:buNone/>
            </a:pPr>
            <a:r>
              <a:rPr lang="en-US"/>
              <a:t>PRIORITY AREAS</a:t>
            </a:r>
            <a:endParaRPr/>
          </a:p>
        </p:txBody>
      </p:sp>
      <p:grpSp>
        <p:nvGrpSpPr>
          <p:cNvPr id="235" name="Google Shape;235;p5"/>
          <p:cNvGrpSpPr/>
          <p:nvPr/>
        </p:nvGrpSpPr>
        <p:grpSpPr>
          <a:xfrm>
            <a:off x="133950" y="1620793"/>
            <a:ext cx="11894548" cy="4554214"/>
            <a:chOff x="5174" y="625313"/>
            <a:chExt cx="11027766" cy="3825785"/>
          </a:xfrm>
        </p:grpSpPr>
        <p:sp>
          <p:nvSpPr>
            <p:cNvPr id="236" name="Google Shape;236;p5"/>
            <p:cNvSpPr/>
            <p:nvPr/>
          </p:nvSpPr>
          <p:spPr>
            <a:xfrm>
              <a:off x="5174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algn="tl" flip="none" tx="0" sx="60000" ty="0" sy="58999"/>
            </a:blipFill>
            <a:ln cap="flat" cmpd="sng" w="9525">
              <a:solidFill>
                <a:srgbClr val="D346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"/>
            <p:cNvSpPr txBox="1"/>
            <p:nvPr/>
          </p:nvSpPr>
          <p:spPr>
            <a:xfrm>
              <a:off x="5174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Range Health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5174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cap="flat" cmpd="sng" w="9525">
              <a:solidFill>
                <a:srgbClr val="EFCECA">
                  <a:alpha val="88235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 txBox="1"/>
            <p:nvPr/>
          </p:nvSpPr>
          <p:spPr>
            <a:xfrm>
              <a:off x="5174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Juniper Encroachment</a:t>
              </a:r>
              <a:endParaRPr b="0" i="0" sz="1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Invasive Species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Grazing management</a:t>
              </a:r>
              <a:endParaRPr b="0" i="0" sz="1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Coordinated landscape resource management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Complement NRCS sage grouse Initiative (SGI)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266262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algn="tl" flip="none" tx="0" sx="60000" ty="0" sy="58999"/>
            </a:blipFill>
            <a:ln cap="flat" cmpd="sng" w="9525">
              <a:solidFill>
                <a:srgbClr val="D346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 txBox="1"/>
            <p:nvPr/>
          </p:nvSpPr>
          <p:spPr>
            <a:xfrm>
              <a:off x="2266262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Forest Health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2266262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cap="flat" cmpd="sng" w="9525">
              <a:solidFill>
                <a:srgbClr val="EFCECA">
                  <a:alpha val="88235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 txBox="1"/>
            <p:nvPr/>
          </p:nvSpPr>
          <p:spPr>
            <a:xfrm>
              <a:off x="2266262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Precommercial thinning</a:t>
              </a:r>
              <a:endPara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Portable solar watering systems for permitees</a:t>
              </a:r>
              <a:endPara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Fuels reduction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HCRC participation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Landscape resource management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698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527351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algn="tl" flip="none" tx="0" sx="60000" ty="0" sy="58999"/>
            </a:blipFill>
            <a:ln cap="flat" cmpd="sng" w="9525">
              <a:solidFill>
                <a:srgbClr val="D346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 txBox="1"/>
            <p:nvPr/>
          </p:nvSpPr>
          <p:spPr>
            <a:xfrm>
              <a:off x="4527351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Ecosystem Health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527351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cap="flat" cmpd="sng" w="9525">
              <a:solidFill>
                <a:srgbClr val="EFCECA">
                  <a:alpha val="88235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 txBox="1"/>
            <p:nvPr/>
          </p:nvSpPr>
          <p:spPr>
            <a:xfrm>
              <a:off x="4527351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Greater sage grouse Candidate Conservation Agreement w/Assurances (CCAA) outreach &amp; site specific plan development</a:t>
              </a:r>
              <a:endParaRPr b="0" i="0" sz="1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Basin carp removal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Invasive species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6798694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algn="tl" flip="none" tx="0" sx="60000" ty="0" sy="58999"/>
            </a:blipFill>
            <a:ln cap="flat" cmpd="sng" w="9525">
              <a:solidFill>
                <a:srgbClr val="D346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"/>
            <p:cNvSpPr txBox="1"/>
            <p:nvPr/>
          </p:nvSpPr>
          <p:spPr>
            <a:xfrm>
              <a:off x="6798694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Ag Water Quality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6788440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cap="flat" cmpd="sng" w="9525">
              <a:solidFill>
                <a:srgbClr val="EFCECA">
                  <a:alpha val="88235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 txBox="1"/>
            <p:nvPr/>
          </p:nvSpPr>
          <p:spPr>
            <a:xfrm>
              <a:off x="6788440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Rockwel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Development of outreach strategy within the Silvies River Demonstration Area</a:t>
              </a:r>
              <a:endParaRPr b="0" i="0" sz="19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b="0" i="0" lang="en-US" sz="19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Maintain or improve stream bank vegetation based on site potential and other factors</a:t>
              </a:r>
              <a:endParaRPr b="0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9049529" y="625313"/>
              <a:ext cx="1983411" cy="564726"/>
            </a:xfrm>
            <a:prstGeom prst="rect">
              <a:avLst/>
            </a:prstGeom>
            <a:blipFill rotWithShape="1">
              <a:blip r:embed="rId3">
                <a:alphaModFix/>
              </a:blip>
              <a:tile algn="tl" flip="none" tx="0" sx="60000" ty="0" sy="58999"/>
            </a:blipFill>
            <a:ln cap="flat" cmpd="sng" w="9525">
              <a:solidFill>
                <a:srgbClr val="D3461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 txBox="1"/>
            <p:nvPr/>
          </p:nvSpPr>
          <p:spPr>
            <a:xfrm>
              <a:off x="9049529" y="625313"/>
              <a:ext cx="1983411" cy="5647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5000" lIns="113775" spcFirstLastPara="1" rIns="113775" wrap="square" tIns="65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Rockwel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Ag Energy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9049529" y="1190039"/>
              <a:ext cx="1983411" cy="3261059"/>
            </a:xfrm>
            <a:prstGeom prst="rect">
              <a:avLst/>
            </a:prstGeom>
            <a:solidFill>
              <a:srgbClr val="EFCECA">
                <a:alpha val="88235"/>
              </a:srgbClr>
            </a:solidFill>
            <a:ln cap="flat" cmpd="sng" w="9525">
              <a:solidFill>
                <a:srgbClr val="EFCECA">
                  <a:alpha val="88235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 txBox="1"/>
            <p:nvPr/>
          </p:nvSpPr>
          <p:spPr>
            <a:xfrm>
              <a:off x="9049529" y="1190039"/>
              <a:ext cx="1983411" cy="32610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85325" spcFirstLastPara="1" rIns="113775" wrap="square" tIns="853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Reducing energy demand on Harney Electric by improving irrigation efficiency through installing new technology</a:t>
              </a:r>
              <a:endPara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Rockwell"/>
                  <a:ea typeface="Rockwell"/>
                  <a:cs typeface="Rockwell"/>
                  <a:sym typeface="Rockwell"/>
                </a:rPr>
                <a:t>Solar livestock watering systems: portable &amp; fixed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36800"/>
            <a:ext cx="12192000" cy="45212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"/>
          <p:cNvSpPr txBox="1"/>
          <p:nvPr>
            <p:ph type="title"/>
          </p:nvPr>
        </p:nvSpPr>
        <p:spPr>
          <a:xfrm>
            <a:off x="204725" y="926600"/>
            <a:ext cx="118941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5600">
                <a:latin typeface="Rockwell"/>
                <a:ea typeface="Rockwell"/>
                <a:cs typeface="Rockwell"/>
                <a:sym typeface="Rockwell"/>
              </a:rPr>
              <a:t>Snapshot of 2022</a:t>
            </a:r>
            <a:endParaRPr b="1" sz="5600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2" name="Google Shape;262;p3"/>
          <p:cNvSpPr txBox="1"/>
          <p:nvPr>
            <p:ph idx="1" type="body"/>
          </p:nvPr>
        </p:nvSpPr>
        <p:spPr>
          <a:xfrm>
            <a:off x="1066800" y="28072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4"/>
          <p:cNvSpPr txBox="1"/>
          <p:nvPr>
            <p:ph type="title"/>
          </p:nvPr>
        </p:nvSpPr>
        <p:spPr>
          <a:xfrm>
            <a:off x="480399" y="122982"/>
            <a:ext cx="112311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/>
              <a:t>2022 Accomplishments </a:t>
            </a:r>
            <a:endParaRPr/>
          </a:p>
        </p:txBody>
      </p:sp>
      <p:sp>
        <p:nvSpPr>
          <p:cNvPr id="268" name="Google Shape;268;p44"/>
          <p:cNvSpPr txBox="1"/>
          <p:nvPr>
            <p:ph idx="1" type="body"/>
          </p:nvPr>
        </p:nvSpPr>
        <p:spPr>
          <a:xfrm>
            <a:off x="480399" y="1245704"/>
            <a:ext cx="5754989" cy="5489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12065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b="1" lang="en-US"/>
              <a:t>Secured Funding</a:t>
            </a:r>
            <a:endParaRPr/>
          </a:p>
          <a:p>
            <a:pPr indent="-340201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Sage Grouse RCPP ($3,292,207.62)</a:t>
            </a:r>
            <a:endParaRPr sz="1900"/>
          </a:p>
          <a:p>
            <a:pPr indent="-340201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Renewal of Stinkingwater RCPP ($960,000)</a:t>
            </a:r>
            <a:endParaRPr sz="1900"/>
          </a:p>
          <a:p>
            <a:pPr indent="-340201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SOWR Weed and Juniper Treatment ($1,491,728) </a:t>
            </a:r>
            <a:endParaRPr sz="1900"/>
          </a:p>
          <a:p>
            <a:pPr indent="-340201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Juniper 837.7 acres completed &amp; 3,237 proposed</a:t>
            </a:r>
            <a:endParaRPr sz="1900"/>
          </a:p>
          <a:p>
            <a:pPr indent="-340201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Weed 13,500 acres in progress</a:t>
            </a:r>
            <a:endParaRPr sz="1900"/>
          </a:p>
          <a:p>
            <a:pPr indent="-340201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OWEB </a:t>
            </a:r>
            <a:endParaRPr sz="1900"/>
          </a:p>
          <a:p>
            <a:pPr indent="-340201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Technical Assistance for SG ($75,000) </a:t>
            </a:r>
            <a:endParaRPr sz="1900"/>
          </a:p>
          <a:p>
            <a:pPr indent="-340201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Monitoring for SG ($153,384), </a:t>
            </a:r>
            <a:endParaRPr sz="1900"/>
          </a:p>
          <a:p>
            <a:pPr indent="-340201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Baker Corral ($199,387), </a:t>
            </a:r>
            <a:endParaRPr sz="1900"/>
          </a:p>
          <a:p>
            <a:pPr indent="-340201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9 Small grants ($100,000)</a:t>
            </a:r>
            <a:endParaRPr sz="1900"/>
          </a:p>
          <a:p>
            <a:pPr indent="-340201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USFWS Pepperweed Treatment ($50,000)</a:t>
            </a:r>
            <a:endParaRPr sz="1900"/>
          </a:p>
          <a:p>
            <a:pPr indent="-340201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USFWS Infrastructure Bill Money ($100,000)</a:t>
            </a:r>
            <a:endParaRPr sz="1900"/>
          </a:p>
          <a:p>
            <a:pPr indent="-340201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689C9B"/>
              </a:buClr>
              <a:buSzPts val="1900"/>
              <a:buFont typeface="Noto Sans Symbols"/>
              <a:buChar char="▪"/>
            </a:pPr>
            <a:r>
              <a:rPr b="0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CWMA Title II ($234,000)</a:t>
            </a:r>
            <a:endParaRPr sz="1900"/>
          </a:p>
          <a:p>
            <a: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1600"/>
          </a:p>
        </p:txBody>
      </p:sp>
      <p:sp>
        <p:nvSpPr>
          <p:cNvPr id="269" name="Google Shape;269;p44"/>
          <p:cNvSpPr txBox="1"/>
          <p:nvPr>
            <p:ph idx="2" type="body"/>
          </p:nvPr>
        </p:nvSpPr>
        <p:spPr>
          <a:xfrm>
            <a:off x="6364223" y="1351722"/>
            <a:ext cx="5960299" cy="5242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2065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b="1" lang="en-US"/>
              <a:t>New Positions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Added two new positions </a:t>
            </a:r>
            <a:endParaRPr sz="1800"/>
          </a:p>
          <a:p>
            <a:pPr indent="-334326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NRCS SG Partner Biologist </a:t>
            </a:r>
            <a:endParaRPr/>
          </a:p>
          <a:p>
            <a:pPr indent="-334326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CCAA/Ag Water Specialist</a:t>
            </a:r>
            <a:endParaRPr/>
          </a:p>
          <a:p>
            <a:pPr indent="0" lvl="0" marL="12065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b="1" lang="en-US"/>
              <a:t>Improvements</a:t>
            </a:r>
            <a:endParaRPr/>
          </a:p>
          <a:p>
            <a:pPr indent="-334327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Purchased New Pickup and Range Drill Trailer </a:t>
            </a:r>
            <a:endParaRPr sz="1800"/>
          </a:p>
          <a:p>
            <a:pPr indent="-334327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Repaired Range Drills </a:t>
            </a:r>
            <a:endParaRPr sz="1800"/>
          </a:p>
          <a:p>
            <a:pPr indent="-334327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</a:pPr>
            <a:r>
              <a:rPr lang="en-US" sz="1800"/>
              <a:t>CWMA Purchased Drone, Training for operator</a:t>
            </a:r>
            <a:endParaRPr sz="1800"/>
          </a:p>
          <a:p>
            <a:pPr indent="0" lvl="0" marL="12065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rPr b="1" lang="en-US"/>
              <a:t>Other</a:t>
            </a:r>
            <a:endParaRPr/>
          </a:p>
          <a:p>
            <a:pPr indent="-340201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CCAA Video (All Counties, USFWS, SageCon)</a:t>
            </a:r>
            <a:endParaRPr sz="1900"/>
          </a:p>
          <a:p>
            <a:pPr indent="-340201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Submitted FEMA BRIC Grant</a:t>
            </a:r>
            <a:endParaRPr sz="1900"/>
          </a:p>
          <a:p>
            <a:pPr indent="-340201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00"/>
              <a:buChar char="▪"/>
            </a:pPr>
            <a:r>
              <a:rPr lang="en-US" sz="1900"/>
              <a:t>12 Ranches ($4,922,101.80)</a:t>
            </a:r>
            <a:endParaRPr sz="1900"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600"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>
            <p:ph type="title"/>
          </p:nvPr>
        </p:nvSpPr>
        <p:spPr>
          <a:xfrm>
            <a:off x="3573563" y="114773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Drewsey Area </a:t>
            </a:r>
            <a:endParaRPr/>
          </a:p>
        </p:txBody>
      </p:sp>
      <p:sp>
        <p:nvSpPr>
          <p:cNvPr id="275" name="Google Shape;275;p45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sp>
        <p:nvSpPr>
          <p:cNvPr id="276" name="Google Shape;276;p45"/>
          <p:cNvSpPr txBox="1"/>
          <p:nvPr>
            <p:ph idx="2" type="body"/>
          </p:nvPr>
        </p:nvSpPr>
        <p:spPr>
          <a:xfrm>
            <a:off x="8010939" y="2178123"/>
            <a:ext cx="4094922" cy="4073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</a:pPr>
            <a:r>
              <a:rPr lang="en-US"/>
              <a:t>Programs for assistance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Title 2 (weeds)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Forest Fringe (NRCS)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NRCS SGI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OWEB Large Grants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SIA 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HB 3142 (high priority area)</a:t>
            </a:r>
            <a:endParaRPr/>
          </a:p>
          <a:p>
            <a:pPr indent="-325755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</a:pPr>
            <a:r>
              <a:rPr lang="en-US"/>
              <a:t>Proposed Joint Chiefs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</a:pPr>
            <a:r>
              <a:t/>
            </a:r>
            <a:endParaRPr/>
          </a:p>
        </p:txBody>
      </p:sp>
      <p:pic>
        <p:nvPicPr>
          <p:cNvPr id="277" name="Google Shape;27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625" y="1359075"/>
            <a:ext cx="7936374" cy="509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ood Type">
  <a:themeElements>
    <a:clrScheme name="Wood Type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Wood Type">
  <a:themeElements>
    <a:clrScheme name="Wood Type">
      <a:dk1>
        <a:srgbClr val="000000"/>
      </a:dk1>
      <a:lt1>
        <a:srgbClr val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2020-02-03T20:26:10Z</dcterms:created>
  <dc:creator>Harney SWCD</dc:creator>
</cp:coreProperties>
</file>